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85" r:id="rId3"/>
    <p:sldId id="286" r:id="rId4"/>
    <p:sldId id="288" r:id="rId5"/>
    <p:sldId id="289" r:id="rId6"/>
    <p:sldId id="287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299" r:id="rId17"/>
    <p:sldId id="305" r:id="rId18"/>
    <p:sldId id="306" r:id="rId19"/>
    <p:sldId id="307" r:id="rId20"/>
    <p:sldId id="308" r:id="rId21"/>
    <p:sldId id="300" r:id="rId22"/>
    <p:sldId id="301" r:id="rId23"/>
    <p:sldId id="276" r:id="rId24"/>
    <p:sldId id="278" r:id="rId25"/>
    <p:sldId id="274" r:id="rId26"/>
    <p:sldId id="275" r:id="rId27"/>
    <p:sldId id="279" r:id="rId28"/>
    <p:sldId id="309" r:id="rId29"/>
    <p:sldId id="310" r:id="rId30"/>
    <p:sldId id="311" r:id="rId31"/>
    <p:sldId id="283" r:id="rId32"/>
    <p:sldId id="267" r:id="rId33"/>
    <p:sldId id="268" r:id="rId34"/>
    <p:sldId id="302" r:id="rId35"/>
    <p:sldId id="269" r:id="rId36"/>
    <p:sldId id="270" r:id="rId37"/>
    <p:sldId id="272" r:id="rId38"/>
    <p:sldId id="304" r:id="rId39"/>
    <p:sldId id="303" r:id="rId40"/>
    <p:sldId id="280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196752"/>
            <a:ext cx="7543800" cy="2664296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rgbClr val="FF0000"/>
                </a:solidFill>
              </a:rPr>
              <a:t>Правила</a:t>
            </a: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>
                <a:solidFill>
                  <a:srgbClr val="FFC000"/>
                </a:solidFill>
              </a:rPr>
              <a:t>дорожного </a:t>
            </a:r>
            <a:br>
              <a:rPr lang="ru-RU" sz="5400" dirty="0" smtClean="0">
                <a:solidFill>
                  <a:srgbClr val="FFC000"/>
                </a:solidFill>
              </a:rPr>
            </a:br>
            <a:r>
              <a:rPr lang="ru-RU" sz="5400" dirty="0" smtClean="0">
                <a:solidFill>
                  <a:srgbClr val="00B050"/>
                </a:solidFill>
              </a:rPr>
              <a:t>движения</a:t>
            </a:r>
            <a:endParaRPr lang="ru-RU" sz="5400" dirty="0">
              <a:solidFill>
                <a:srgbClr val="00B05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149080"/>
            <a:ext cx="2110847" cy="2708920"/>
          </a:xfrm>
          <a:prstGeom prst="rect">
            <a:avLst/>
          </a:prstGeom>
        </p:spPr>
      </p:pic>
      <p:pic>
        <p:nvPicPr>
          <p:cNvPr id="1027" name="Picture 3" descr="C:\Users\Админ\Desktop\Интеракивное занятие\5-8 класс\знаки 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1763" y="4005064"/>
            <a:ext cx="3756001" cy="18339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055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ПЕШЕХОДНЫЙ ПЕРЕХОД</a:t>
            </a:r>
            <a:endParaRPr lang="ru-RU" dirty="0"/>
          </a:p>
        </p:txBody>
      </p:sp>
      <p:pic>
        <p:nvPicPr>
          <p:cNvPr id="7170" name="Picture 2" descr="C:\Users\Админ\Desktop\Интеракивное занятие\1-4 класс\Материалы\Пешеходный-переход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988838"/>
            <a:ext cx="2664296" cy="36669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16016" y="1988838"/>
            <a:ext cx="33123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Знак </a:t>
            </a:r>
            <a:r>
              <a:rPr lang="ru-RU" b="1" dirty="0"/>
              <a:t>«Пешеходный переход»</a:t>
            </a:r>
            <a:r>
              <a:rPr lang="ru-RU" dirty="0"/>
              <a:t> с изображенной зеброй на ней и указывающий на место </a:t>
            </a:r>
            <a:r>
              <a:rPr lang="ru-RU" dirty="0" smtClean="0"/>
              <a:t>наземного </a:t>
            </a:r>
            <a:r>
              <a:rPr lang="ru-RU" dirty="0"/>
              <a:t>перехода проезжей части улицы.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774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600" dirty="0" smtClean="0"/>
              <a:t>ПОДЗЕМНЫЙ ПЕШЕХОДНЫЙ ПЕРЕХОД</a:t>
            </a:r>
            <a:endParaRPr lang="ru-RU" sz="2600" dirty="0"/>
          </a:p>
        </p:txBody>
      </p:sp>
      <p:pic>
        <p:nvPicPr>
          <p:cNvPr id="8194" name="Picture 2" descr="C:\Users\Админ\Desktop\Интеракивное занятие\1-4 класс\Материалы\подз. пеш. переход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604" y="1795668"/>
            <a:ext cx="3735940" cy="3649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04048" y="1821710"/>
            <a:ext cx="252028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Знак </a:t>
            </a:r>
            <a:r>
              <a:rPr lang="ru-RU" b="1" dirty="0"/>
              <a:t>«Подземный пешеходный переход»</a:t>
            </a:r>
            <a:r>
              <a:rPr lang="ru-RU" dirty="0"/>
              <a:t>. Устанавливается у входа возле перехода, указывая на место безопасного пересечения улицы под землей.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803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«МЕСТО ОСТАНОВКИ ТРОЛЛЕЙБУСА/АВТОБУСА»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9219" name="Picture 3" descr="C:\Users\Админ\Desktop\Интеракивное занятие\1-4 класс\Материалы\Место останов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5" y="1988840"/>
            <a:ext cx="2459817" cy="3528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0" y="2132856"/>
            <a:ext cx="2592288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Информирует о месте остановки общественного транспорта и его ожидания пассажирами.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518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ПЕШЕХОДНАЯ ДОРОЖКА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42" name="Picture 2" descr="C:\Users\Админ\Desktop\Интеракивное занятие\5-8 класс\пеш дорожк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060848"/>
            <a:ext cx="2914403" cy="291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04048" y="2276872"/>
            <a:ext cx="2304256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Знак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«Пешеходная дорожка»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Указывает на дорогу, предназначенную только для пешеходов. На ней действуют общие правила поведения пешеходов.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469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817582"/>
            <a:ext cx="7704855" cy="1202485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ДВИЖЕНИЕ ПЕШЕХОДОВ ЗАПРЕЩЕНО</a:t>
            </a:r>
            <a:br>
              <a:rPr lang="ru-RU" sz="3100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1266" name="Picture 2" descr="C:\Users\Админ\Desktop\Интеракивное занятие\5-8 класс\движ пеш запрещ.png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204864"/>
            <a:ext cx="2376264" cy="230425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83968" y="2204864"/>
            <a:ext cx="38884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Знак </a:t>
            </a:r>
            <a:r>
              <a:rPr lang="ru-RU" b="1" dirty="0"/>
              <a:t>«Движение пешеходов запрещено»</a:t>
            </a:r>
            <a:r>
              <a:rPr lang="ru-RU" dirty="0"/>
              <a:t>. Название знака говорит само за себя. Устанавливается в местах, где движение может быть небезопасным. Используется часто для временного ограничения перемещения.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962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ВЕЛОСИПЕДНАЯ ДОРОЖКА</a:t>
            </a:r>
            <a:br>
              <a:rPr lang="ru-RU" sz="3600" dirty="0" smtClean="0"/>
            </a:br>
            <a:endParaRPr lang="ru-RU" sz="3600" dirty="0"/>
          </a:p>
        </p:txBody>
      </p:sp>
      <p:pic>
        <p:nvPicPr>
          <p:cNvPr id="12290" name="Picture 2" descr="C:\Users\Админ\Desktop\Интеракивное занятие\1-4 класс\Материалы\велосипдн. дорjp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132856"/>
            <a:ext cx="3636000" cy="242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20072" y="2132856"/>
            <a:ext cx="295232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Знак </a:t>
            </a:r>
            <a:r>
              <a:rPr lang="ru-RU" b="1" dirty="0"/>
              <a:t>«Велосипедная дорожка»</a:t>
            </a:r>
            <a:r>
              <a:rPr lang="ru-RU" dirty="0"/>
              <a:t> четко указывает на дорогу исключительно для велосипедов и мопедов. Перемещение другого вида транспорта здесь категорически запрещается. Кроме того, этой дорогой могут пользоваться и пешеходы, при отсутствии тротуара.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940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5" y="817582"/>
            <a:ext cx="7128793" cy="1202485"/>
          </a:xfrm>
        </p:spPr>
        <p:txBody>
          <a:bodyPr>
            <a:noAutofit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>ДВИЖЕНИЕ НА ВЕЛОСИПЕДАХ ЗАПРЕЩЕНО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13315" name="Picture 3" descr="C:\Users\Админ\Desktop\Интеракивное занятие\5-8 класс\ДВИЖ НА ВЕЛ ЗАПРЩ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276872"/>
            <a:ext cx="2736304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16016" y="2276872"/>
            <a:ext cx="33123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Знак </a:t>
            </a:r>
            <a:r>
              <a:rPr lang="ru-RU" b="1" dirty="0"/>
              <a:t>«Движение на велосипедах запрещено»</a:t>
            </a:r>
            <a:r>
              <a:rPr lang="ru-RU" dirty="0"/>
              <a:t>. Говорит о невозможности в данном месте использования велосипеда для движения. На дороге существует опасность для велосипедиста. 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325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ПРАВИЛА ЕЗДЫ НА ВЕЛОСИПЕДЕ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Где разрешено движение велосипедистов до 14 лет:</a:t>
            </a:r>
          </a:p>
          <a:p>
            <a:pPr marL="0" indent="0" algn="ctr">
              <a:buNone/>
            </a:pPr>
            <a:endParaRPr lang="ru-RU" sz="11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лет: </a:t>
            </a:r>
          </a:p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возможно только вместе с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пешеходами по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тротуарам, пешеходным 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велопешеходным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дорожкам, а также в пределах пешеходных зон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От 7 до 14 лет:</a:t>
            </a:r>
          </a:p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возможно по тротуарам, пешеходным, велосипедным 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велопешеходным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дорожкам, а также в пределах пешеходных зон.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C:\Users\Админ\Desktop\Интеракивное занятие\5-8 класс\велик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097" y="4869160"/>
            <a:ext cx="2525904" cy="1953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765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/>
              <a:t>Где можно ехать </a:t>
            </a:r>
            <a:r>
              <a:rPr lang="ru-RU" sz="2800" b="1" dirty="0" smtClean="0"/>
              <a:t>велосипедистам старше 14 лет?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Движение велосипедистов старше 14 лет возможно в порядке убывания: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По велосипедной,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велопешеходной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дорожкам или полосе для велосипедистов.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По правому краю проезжей части.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По обочине.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По тротуару или пешеходной дорожке.</a:t>
            </a:r>
          </a:p>
          <a:p>
            <a:pPr marL="0" indent="0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Обратите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внимание, что каждый последующий пункт в вышеприведенном списке подразумевает, что предыдущие пункты отсутствуют.</a:t>
            </a:r>
          </a:p>
        </p:txBody>
      </p:sp>
      <p:pic>
        <p:nvPicPr>
          <p:cNvPr id="4" name="Picture 2" descr="C:\Users\Админ\Desktop\Интеракивное занятие\5-8 класс\велик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096" y="4904371"/>
            <a:ext cx="2525904" cy="1953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602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СВЕТОВЫЕ ПРИБОРЫ ДЛЯ ВЕЛОСИПЕДОВ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2119256"/>
            <a:ext cx="3960441" cy="3613999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 темное время суток на велосипеде должны быть включены фары или фонари, а в светлое время суток ближний свет фар или дневные ходовые огни</a:t>
            </a:r>
          </a:p>
        </p:txBody>
      </p:sp>
      <p:pic>
        <p:nvPicPr>
          <p:cNvPr id="15362" name="Picture 2" descr="C:\Users\Админ\Desktop\Интеракивное занятие\5-8 класс\фары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186696"/>
            <a:ext cx="3816424" cy="38164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778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1196752"/>
            <a:ext cx="6196405" cy="36038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i="1" dirty="0"/>
              <a:t>Здравствуйте, ребята</a:t>
            </a:r>
            <a:r>
              <a:rPr lang="ru-RU" sz="2800" i="1" dirty="0" smtClean="0"/>
              <a:t>! </a:t>
            </a:r>
          </a:p>
          <a:p>
            <a:pPr marL="0" indent="0" algn="ctr">
              <a:buNone/>
            </a:pPr>
            <a:r>
              <a:rPr lang="ru-RU" sz="2800" i="1" dirty="0" smtClean="0"/>
              <a:t>Правила </a:t>
            </a:r>
            <a:r>
              <a:rPr lang="ru-RU" sz="2800" i="1" dirty="0"/>
              <a:t>дорожного движения очень важны для взрослых и детей, для водителей и пешеходов. Мы с вами сегодня вспомним эти важные и нужные </a:t>
            </a:r>
            <a:r>
              <a:rPr lang="ru-RU" sz="2800" i="1" dirty="0" smtClean="0"/>
              <a:t>правила. А в конце проверим свои знания.</a:t>
            </a:r>
            <a:endParaRPr lang="ru-RU" sz="2800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149080"/>
            <a:ext cx="2110847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86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667202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СИГНАЛЫ ПОВОРОТА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1268760"/>
            <a:ext cx="6552728" cy="882906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Водитель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велосипеда должен подавать сигналы поворота перед началом движения, перестроением, поворотом и остановкой. </a:t>
            </a:r>
          </a:p>
        </p:txBody>
      </p:sp>
      <p:pic>
        <p:nvPicPr>
          <p:cNvPr id="16386" name="Picture 2" descr="C:\Users\Админ\Desktop\Интеракивное занятие\5-8 класс\повороты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204865"/>
            <a:ext cx="5904656" cy="41044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5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2780928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ДАВАЙТЕ ПРОВЕРИМ СВОИ ЗНАНИЯ!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204294"/>
            <a:ext cx="2840279" cy="36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14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2603051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ОТВЕТЬ НА ВОПРОСЫ ВИКТОРИНЫ!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204294"/>
            <a:ext cx="2840279" cy="36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81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55576" y="764704"/>
            <a:ext cx="3744416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Элемент дороги, предназначенный для движения пешеходов. Что это?</a:t>
            </a:r>
          </a:p>
          <a:p>
            <a:endParaRPr lang="ru-RU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4501546" y="611977"/>
            <a:ext cx="3765055" cy="5481319"/>
            <a:chOff x="4932040" y="1196752"/>
            <a:chExt cx="3765055" cy="5481319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2040" y="1196752"/>
              <a:ext cx="3765055" cy="472514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8" name="TextBox 7"/>
            <p:cNvSpPr txBox="1"/>
            <p:nvPr/>
          </p:nvSpPr>
          <p:spPr>
            <a:xfrm>
              <a:off x="4932040" y="6093296"/>
              <a:ext cx="376505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 smtClean="0"/>
                <a:t>ТРОТУАР</a:t>
              </a:r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3425646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7624" y="910822"/>
            <a:ext cx="266429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Где и в каком направлении должны двигаться пешеходы при отсутствии тротуара или пешеходной дорожки?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3707904" y="910822"/>
            <a:ext cx="4477749" cy="5116275"/>
            <a:chOff x="4196619" y="910822"/>
            <a:chExt cx="4477749" cy="5116275"/>
          </a:xfrm>
        </p:grpSpPr>
        <p:sp>
          <p:nvSpPr>
            <p:cNvPr id="5" name="TextBox 4"/>
            <p:cNvSpPr txBox="1"/>
            <p:nvPr/>
          </p:nvSpPr>
          <p:spPr>
            <a:xfrm>
              <a:off x="4196619" y="4365104"/>
              <a:ext cx="4477749" cy="1661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По обочине, навстречу </a:t>
              </a:r>
            </a:p>
            <a:p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движению транспортных </a:t>
              </a:r>
            </a:p>
            <a:p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средств </a:t>
              </a:r>
            </a:p>
            <a:p>
              <a:endParaRPr lang="ru-RU" sz="1600" dirty="0"/>
            </a:p>
          </p:txBody>
        </p:sp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6619" y="910822"/>
              <a:ext cx="4477749" cy="323825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95811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1484784"/>
            <a:ext cx="38164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Что означают </a:t>
            </a:r>
            <a:r>
              <a:rPr lang="ru-RU" sz="2800" dirty="0" smtClean="0"/>
              <a:t>сигналы пешеходного светофора?</a:t>
            </a:r>
            <a:endParaRPr lang="ru-RU" sz="2800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5351869" y="1484784"/>
            <a:ext cx="2982550" cy="4230387"/>
            <a:chOff x="5351869" y="1484784"/>
            <a:chExt cx="2982550" cy="4230387"/>
          </a:xfrm>
        </p:grpSpPr>
        <p:pic>
          <p:nvPicPr>
            <p:cNvPr id="8" name="Picture 2" descr="C:\Users\Админ\Desktop\Интеракивное занятие\5-8 класс\светофор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4088" y="1484784"/>
              <a:ext cx="2970331" cy="2376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5351869" y="4077072"/>
              <a:ext cx="2952328" cy="707886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ru-RU" sz="2000" dirty="0">
                  <a:latin typeface="Times New Roman" pitchFamily="18" charset="0"/>
                  <a:cs typeface="Times New Roman" pitchFamily="18" charset="0"/>
                </a:rPr>
                <a:t>Красный свет означает «остановись, хода </a:t>
              </a:r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нет»</a:t>
              </a:r>
              <a:endParaRPr lang="ru-RU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351869" y="5007285"/>
              <a:ext cx="2952328" cy="707886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Зеленый </a:t>
              </a:r>
              <a:r>
                <a:rPr lang="ru-RU" sz="2000" dirty="0">
                  <a:latin typeface="Times New Roman" pitchFamily="18" charset="0"/>
                  <a:cs typeface="Times New Roman" pitchFamily="18" charset="0"/>
                </a:rPr>
                <a:t>– «путь свободен</a:t>
              </a:r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»</a:t>
              </a:r>
              <a:endParaRPr lang="ru-RU" sz="2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4441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692696"/>
            <a:ext cx="38884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каких местах пешеходам разрешается переходить улицу?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55976" y="3284984"/>
            <a:ext cx="46085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Ответ:</a:t>
            </a:r>
          </a:p>
          <a:p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Только по пешеходным переходам, в местах, обозначенных дорожным знаком «Пешеходный переход».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21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908720"/>
            <a:ext cx="34563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Элементы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изготовленные из специальных материалов, обладающих способностью возвращать луч света обратно к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источнику(важно носить пешеходам в тёмное время суток)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4323735" y="2339162"/>
            <a:ext cx="3744416" cy="3670667"/>
            <a:chOff x="4067944" y="2276872"/>
            <a:chExt cx="4824536" cy="4390747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7944" y="2276872"/>
              <a:ext cx="4824536" cy="3618402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4211960" y="6021288"/>
              <a:ext cx="44644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/>
                <a:t>СВЕТОВОЗВРАЩАЮЩИЕ ЭЛЕМЕНТЫ</a:t>
              </a:r>
              <a:endParaRPr lang="ru-RU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636614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99592" y="1196752"/>
            <a:ext cx="30243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Где можно детям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 7 – до 14 лет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ездить на велосипедах?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4427984" y="973175"/>
            <a:ext cx="3851920" cy="5095153"/>
            <a:chOff x="4427984" y="973175"/>
            <a:chExt cx="3851920" cy="5095153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4427984" y="4437112"/>
              <a:ext cx="3851920" cy="1631216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ru-RU" sz="2000" i="1" dirty="0">
                  <a:latin typeface="Times New Roman" pitchFamily="18" charset="0"/>
                  <a:cs typeface="Times New Roman" pitchFamily="18" charset="0"/>
                </a:rPr>
                <a:t>по тротуарам, </a:t>
              </a:r>
              <a:endParaRPr lang="ru-RU" sz="2000" i="1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2000" i="1" dirty="0" smtClean="0">
                  <a:latin typeface="Times New Roman" pitchFamily="18" charset="0"/>
                  <a:cs typeface="Times New Roman" pitchFamily="18" charset="0"/>
                </a:rPr>
                <a:t>пешеходным,</a:t>
              </a:r>
            </a:p>
            <a:p>
              <a:pPr algn="ctr"/>
              <a:r>
                <a:rPr lang="ru-RU" sz="2000" i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000" i="1" dirty="0">
                  <a:latin typeface="Times New Roman" pitchFamily="18" charset="0"/>
                  <a:cs typeface="Times New Roman" pitchFamily="18" charset="0"/>
                </a:rPr>
                <a:t>велосипедным и </a:t>
              </a:r>
              <a:r>
                <a:rPr lang="ru-RU" sz="2000" i="1" dirty="0" err="1">
                  <a:latin typeface="Times New Roman" pitchFamily="18" charset="0"/>
                  <a:cs typeface="Times New Roman" pitchFamily="18" charset="0"/>
                </a:rPr>
                <a:t>велопешеходным</a:t>
              </a:r>
              <a:r>
                <a:rPr lang="ru-RU" sz="2000" i="1" dirty="0">
                  <a:latin typeface="Times New Roman" pitchFamily="18" charset="0"/>
                  <a:cs typeface="Times New Roman" pitchFamily="18" charset="0"/>
                </a:rPr>
                <a:t> дорожкам, а также в пределах пешеходных зон.</a:t>
              </a:r>
            </a:p>
          </p:txBody>
        </p:sp>
        <p:pic>
          <p:nvPicPr>
            <p:cNvPr id="17410" name="Picture 2" descr="C:\Users\Админ\Desktop\Интеракивное занятие\5-8 класс\подросток вел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7934" y="973175"/>
              <a:ext cx="3272019" cy="33274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77368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1052736"/>
            <a:ext cx="27363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Где можно детям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старше 14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лет</a:t>
            </a: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ездить на велосипедах?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3707904" y="815657"/>
            <a:ext cx="4572000" cy="5209699"/>
            <a:chOff x="3707904" y="815657"/>
            <a:chExt cx="4572000" cy="5209699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3707904" y="3717032"/>
              <a:ext cx="4572000" cy="230832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/>
              <a:r>
                <a:rPr lang="ru-RU" b="1" dirty="0">
                  <a:latin typeface="Times New Roman" pitchFamily="18" charset="0"/>
                  <a:cs typeface="Times New Roman" pitchFamily="18" charset="0"/>
                </a:rPr>
                <a:t>Движение велосипедистов старше 14 лет возможно в порядке убывания:</a:t>
              </a:r>
            </a:p>
            <a:p>
              <a:pPr marL="457200" indent="-457200">
                <a:buFont typeface="+mj-lt"/>
                <a:buAutoNum type="arabicPeriod"/>
              </a:pPr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По велосипедной, </a:t>
              </a:r>
              <a:r>
                <a:rPr lang="ru-RU" dirty="0" err="1">
                  <a:latin typeface="Times New Roman" pitchFamily="18" charset="0"/>
                  <a:cs typeface="Times New Roman" pitchFamily="18" charset="0"/>
                </a:rPr>
                <a:t>велопешеходной</a:t>
              </a:r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 дорожкам или полосе для велосипедистов.</a:t>
              </a:r>
            </a:p>
            <a:p>
              <a:pPr marL="457200" indent="-457200">
                <a:buFont typeface="+mj-lt"/>
                <a:buAutoNum type="arabicPeriod"/>
              </a:pPr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По правому краю проезжей части.</a:t>
              </a:r>
            </a:p>
            <a:p>
              <a:pPr marL="457200" indent="-457200">
                <a:buFont typeface="+mj-lt"/>
                <a:buAutoNum type="arabicPeriod"/>
              </a:pPr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По обочине.</a:t>
              </a:r>
            </a:p>
            <a:p>
              <a:pPr marL="457200" indent="-457200">
                <a:buFont typeface="+mj-lt"/>
                <a:buAutoNum type="arabicPeriod"/>
              </a:pPr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По тротуару или пешеходной дорожке.</a:t>
              </a:r>
            </a:p>
          </p:txBody>
        </p:sp>
        <p:pic>
          <p:nvPicPr>
            <p:cNvPr id="18435" name="Picture 3" descr="C:\Users\Админ\Desktop\Интеракивное занятие\5-8 класс\вел 2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7938" y="815657"/>
              <a:ext cx="2518134" cy="28656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13300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Группа 31"/>
          <p:cNvGrpSpPr/>
          <p:nvPr/>
        </p:nvGrpSpPr>
        <p:grpSpPr>
          <a:xfrm>
            <a:off x="935596" y="795448"/>
            <a:ext cx="7344816" cy="5113907"/>
            <a:chOff x="971600" y="1392886"/>
            <a:chExt cx="7344816" cy="4844426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3261823" y="1412776"/>
              <a:ext cx="2736304" cy="1200329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275856" y="1392886"/>
              <a:ext cx="280831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Элементы дороги, предназначенные для передвижения пешеходов </a:t>
              </a:r>
              <a:endParaRPr lang="ru-RU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0" name="Прямая соединительная линия 9"/>
            <p:cNvCxnSpPr>
              <a:endCxn id="11" idx="0"/>
            </p:cNvCxnSpPr>
            <p:nvPr/>
          </p:nvCxnSpPr>
          <p:spPr>
            <a:xfrm flipH="1">
              <a:off x="1763688" y="2613104"/>
              <a:ext cx="1656184" cy="95991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Скругленный прямоугольник 10"/>
            <p:cNvSpPr/>
            <p:nvPr/>
          </p:nvSpPr>
          <p:spPr>
            <a:xfrm>
              <a:off x="971600" y="3573015"/>
              <a:ext cx="1584176" cy="864097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2" name="Прямая соединительная линия 11"/>
            <p:cNvCxnSpPr>
              <a:endCxn id="18" idx="0"/>
            </p:cNvCxnSpPr>
            <p:nvPr/>
          </p:nvCxnSpPr>
          <p:spPr>
            <a:xfrm flipH="1">
              <a:off x="3261823" y="2613104"/>
              <a:ext cx="1044116" cy="218404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5742130" y="2613105"/>
              <a:ext cx="1854206" cy="101642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Скругленный прямоугольник 17"/>
            <p:cNvSpPr/>
            <p:nvPr/>
          </p:nvSpPr>
          <p:spPr>
            <a:xfrm>
              <a:off x="2217707" y="4797152"/>
              <a:ext cx="2088232" cy="144016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Пешеходные </a:t>
              </a:r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(или </a:t>
              </a:r>
              <a:r>
                <a:rPr lang="ru-RU" dirty="0" err="1" smtClean="0">
                  <a:latin typeface="Times New Roman" pitchFamily="18" charset="0"/>
                  <a:cs typeface="Times New Roman" pitchFamily="18" charset="0"/>
                </a:rPr>
                <a:t>велопешеходные</a:t>
              </a:r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) дорожки, </a:t>
              </a:r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а при их отсутствии — </a:t>
              </a:r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 обочина</a:t>
              </a:r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Скругленный прямоугольник 18"/>
            <p:cNvSpPr/>
            <p:nvPr/>
          </p:nvSpPr>
          <p:spPr>
            <a:xfrm>
              <a:off x="4977764" y="2852936"/>
              <a:ext cx="3338652" cy="2952328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dirty="0">
                  <a:latin typeface="Times New Roman" pitchFamily="18" charset="0"/>
                  <a:cs typeface="Times New Roman" pitchFamily="18" charset="0"/>
                </a:rPr>
                <a:t>При отсутствии тротуаров, пешеходных (</a:t>
              </a:r>
              <a:r>
                <a:rPr lang="ru-RU" sz="1600" dirty="0" err="1">
                  <a:latin typeface="Times New Roman" pitchFamily="18" charset="0"/>
                  <a:cs typeface="Times New Roman" pitchFamily="18" charset="0"/>
                </a:rPr>
                <a:t>велопешеходных</a:t>
              </a:r>
              <a:r>
                <a:rPr lang="ru-RU" sz="1600" dirty="0">
                  <a:latin typeface="Times New Roman" pitchFamily="18" charset="0"/>
                  <a:cs typeface="Times New Roman" pitchFamily="18" charset="0"/>
                </a:rPr>
                <a:t>) дорожек или обочин, а также в случае невозможности двигаться по ним, пешеходы могут идти (в один ряд) по краю проезжей части. При движении по краю проезжей части пешеходы должны идти навстречу движению транспортных средств</a:t>
              </a: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.</a:t>
              </a:r>
              <a:endParaRPr lang="ru-RU" sz="1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151620" y="3820397"/>
              <a:ext cx="14401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Тротуар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69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59632" y="1124744"/>
            <a:ext cx="20882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Как на велосипеде показать правый поворот?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4283968" y="764551"/>
            <a:ext cx="3316914" cy="5179505"/>
            <a:chOff x="4283968" y="764551"/>
            <a:chExt cx="3316914" cy="5179505"/>
          </a:xfrm>
        </p:grpSpPr>
        <p:sp>
          <p:nvSpPr>
            <p:cNvPr id="5" name="TextBox 4"/>
            <p:cNvSpPr txBox="1"/>
            <p:nvPr/>
          </p:nvSpPr>
          <p:spPr>
            <a:xfrm>
              <a:off x="4283968" y="4005064"/>
              <a:ext cx="3240360" cy="193899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2000" dirty="0">
                  <a:latin typeface="Times New Roman" pitchFamily="18" charset="0"/>
                  <a:cs typeface="Times New Roman" pitchFamily="18" charset="0"/>
                </a:rPr>
                <a:t>Сигналу правого поворота соответствует вытянутая в сторону правая рука либо левая, вытянутая в сторону и согнутая в локте под прямым углом вверх.</a:t>
              </a:r>
            </a:p>
          </p:txBody>
        </p:sp>
        <p:pic>
          <p:nvPicPr>
            <p:cNvPr id="19458" name="Picture 2" descr="C:\Users\Админ\Desktop\Интеракивное занятие\5-8 класс\повороты вел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6416"/>
            <a:stretch/>
          </p:blipFill>
          <p:spPr bwMode="auto">
            <a:xfrm>
              <a:off x="4432530" y="764551"/>
              <a:ext cx="3168352" cy="312808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57210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71600" y="476672"/>
            <a:ext cx="7543800" cy="2592288"/>
          </a:xfrm>
        </p:spPr>
        <p:txBody>
          <a:bodyPr/>
          <a:lstStyle/>
          <a:p>
            <a:pPr algn="ctr"/>
            <a:r>
              <a:rPr lang="ru-RU" sz="5400" dirty="0" smtClean="0"/>
              <a:t>Хорошо ли ты знаешь дорожные знаки?</a:t>
            </a:r>
            <a:endParaRPr lang="ru-RU" sz="5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212976"/>
            <a:ext cx="2840279" cy="36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35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3568" y="1844824"/>
            <a:ext cx="345638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Он укажет поворот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подземный переход.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Без него нельзя никак!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Этот друг - …</a:t>
            </a:r>
          </a:p>
          <a:p>
            <a:endParaRPr lang="ru-RU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3491880" y="1815658"/>
            <a:ext cx="4608512" cy="4032448"/>
            <a:chOff x="3491880" y="1815658"/>
            <a:chExt cx="5449254" cy="4749786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1880" y="1815658"/>
              <a:ext cx="5449254" cy="4032448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3670385" y="5980669"/>
              <a:ext cx="511256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 smtClean="0"/>
                <a:t>ДОРОЖНЫЙ ЗНАК</a:t>
              </a:r>
              <a:endParaRPr lang="ru-RU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883967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908720"/>
            <a:ext cx="38164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 дорожном знаке том Человек идет пешком. Полосатые дорожки Постелили нам под ножки. Чтобы мы забот не 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знали </a:t>
            </a:r>
            <a:endParaRPr lang="ru-RU" sz="24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 ним вперёд шагали.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980728"/>
            <a:ext cx="3662282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152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1052736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Говорит нам знак: «Друзья!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Ездить здесь совсем нельзя!»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Кто со знаками знаком,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Ходят мимо лишь пешком. 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4860032" y="2204864"/>
            <a:ext cx="3384376" cy="3640470"/>
            <a:chOff x="4860032" y="2204864"/>
            <a:chExt cx="3384376" cy="3640470"/>
          </a:xfrm>
        </p:grpSpPr>
        <p:pic>
          <p:nvPicPr>
            <p:cNvPr id="5" name="Picture 2" descr="C:\Users\Админ\Desktop\Интеракивное занятие\5-8 класс\пеш дорожка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0032" y="2204864"/>
              <a:ext cx="2914403" cy="29144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4860032" y="5445224"/>
              <a:ext cx="33843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ПЕШЕХОДНАЯ ДОРОЖКА</a:t>
              </a:r>
              <a:endParaRPr lang="ru-RU" sz="2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78079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5616" y="836712"/>
            <a:ext cx="3600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Если ты поставил ногу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 проезжую дорогу,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Обрати внимание, друг: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Знак дорожный – красный круг,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Человек, идущий в черном,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Красной черточкой зачеркнут.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дорога вроде, но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Здесь ходить запрещено.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836712"/>
            <a:ext cx="3251377" cy="45988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53471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0" y="764704"/>
            <a:ext cx="360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Знает каждый пешеход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 подземный этот ход.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Город он не украшает,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Но машинам не мешает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520326"/>
            <a:ext cx="4091947" cy="30689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34746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9592" y="794028"/>
            <a:ext cx="28803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Шли из школы мы домой,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Видим – знак над мостовой.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Круг, внутри – велосипед,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Ничего другого нет.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4283968" y="1916833"/>
            <a:ext cx="3915603" cy="3312368"/>
            <a:chOff x="3995936" y="2132856"/>
            <a:chExt cx="4932040" cy="3990057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5936" y="2132856"/>
              <a:ext cx="4932040" cy="328802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6" name="TextBox 5"/>
            <p:cNvSpPr txBox="1"/>
            <p:nvPr/>
          </p:nvSpPr>
          <p:spPr>
            <a:xfrm>
              <a:off x="3995936" y="5661248"/>
              <a:ext cx="49320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/>
                <a:t>ВЕЛОСИПЕДНАЯ ДОРОЖКА</a:t>
              </a:r>
              <a:endParaRPr lang="ru-RU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912205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980728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Строго знак на всех глядит,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Он нам строго запретит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Ехать на велосипедах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их родичах – мопедах. 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5076056" y="1916832"/>
            <a:ext cx="2736304" cy="4767049"/>
            <a:chOff x="5076056" y="1916832"/>
            <a:chExt cx="2736304" cy="4767049"/>
          </a:xfrm>
        </p:grpSpPr>
        <p:pic>
          <p:nvPicPr>
            <p:cNvPr id="5" name="Picture 3" descr="C:\Users\Админ\Desktop\Интеракивное занятие\5-8 класс\ДВИЖ НА ВЕЛ ЗАПРЩ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1916832"/>
              <a:ext cx="2736304" cy="27363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5495099" y="4437112"/>
              <a:ext cx="2317261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>
                  <a:latin typeface="Times New Roman" pitchFamily="18" charset="0"/>
                  <a:cs typeface="Times New Roman" pitchFamily="18" charset="0"/>
                </a:rPr>
                <a:t/>
              </a:r>
              <a:br>
                <a:rPr lang="ru-RU" sz="2000" dirty="0">
                  <a:latin typeface="Times New Roman" pitchFamily="18" charset="0"/>
                  <a:cs typeface="Times New Roman" pitchFamily="18" charset="0"/>
                </a:rPr>
              </a:br>
              <a:r>
                <a:rPr lang="ru-RU" sz="2000" dirty="0">
                  <a:latin typeface="Times New Roman" pitchFamily="18" charset="0"/>
                  <a:cs typeface="Times New Roman" pitchFamily="18" charset="0"/>
                </a:rPr>
                <a:t/>
              </a:r>
              <a:br>
                <a:rPr lang="ru-RU" sz="2000" dirty="0">
                  <a:latin typeface="Times New Roman" pitchFamily="18" charset="0"/>
                  <a:cs typeface="Times New Roman" pitchFamily="18" charset="0"/>
                </a:rPr>
              </a:br>
              <a:r>
                <a:rPr lang="ru-RU" sz="2000" dirty="0">
                  <a:latin typeface="Times New Roman" pitchFamily="18" charset="0"/>
                  <a:cs typeface="Times New Roman" pitchFamily="18" charset="0"/>
                </a:rPr>
                <a:t>ДВИЖЕНИЕ НА ВЕЛОСИПЕДАХ ЗАПРЕЩЕНО</a:t>
              </a:r>
              <a:br>
                <a:rPr lang="ru-RU" sz="2000" dirty="0">
                  <a:latin typeface="Times New Roman" pitchFamily="18" charset="0"/>
                  <a:cs typeface="Times New Roman" pitchFamily="18" charset="0"/>
                </a:rPr>
              </a:br>
              <a:r>
                <a:rPr lang="ru-RU" sz="2000" dirty="0">
                  <a:latin typeface="Times New Roman" pitchFamily="18" charset="0"/>
                  <a:cs typeface="Times New Roman" pitchFamily="18" charset="0"/>
                </a:rPr>
                <a:t/>
              </a:r>
              <a:br>
                <a:rPr lang="ru-RU" sz="2000" dirty="0">
                  <a:latin typeface="Times New Roman" pitchFamily="18" charset="0"/>
                  <a:cs typeface="Times New Roman" pitchFamily="18" charset="0"/>
                </a:rPr>
              </a:br>
              <a:endParaRPr lang="ru-RU" sz="2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59573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908720"/>
            <a:ext cx="439248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этом месте пешеход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Терпеливо транспорт ждет.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Он пешком устал шагать,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Хочет пассажиром стать.</a:t>
            </a:r>
          </a:p>
        </p:txBody>
      </p:sp>
      <p:pic>
        <p:nvPicPr>
          <p:cNvPr id="5" name="Picture 3" descr="C:\Users\Админ\Desktop\Интеракивное занятие\1-4 класс\Материалы\Место останов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276872"/>
            <a:ext cx="2459817" cy="3528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2685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 СВЕТОФОРЕ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1916832"/>
            <a:ext cx="6205304" cy="1597775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СВЕТОФОР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это устройство, которое световыми сигналами разрешает или запрещает движение транспорта и пешеходов. Сигналы располагаются на нём в строгой последовательности: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КРАСНЫЙ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ЖЁЛТЫЙ</a:t>
            </a: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ЗЕЛЕНЫЙ</a:t>
            </a:r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Светофоры устанавливают на самых опасных участках дороги.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149080"/>
            <a:ext cx="2110847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9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149080"/>
            <a:ext cx="2110847" cy="27089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8693" y="820242"/>
            <a:ext cx="61926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/>
              <a:t>Молодцы!</a:t>
            </a:r>
          </a:p>
          <a:p>
            <a:pPr algn="ctr"/>
            <a:r>
              <a:rPr lang="ru-RU" sz="7200" dirty="0" smtClean="0"/>
              <a:t>Отличная работа!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112515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СВЕТОФОРОВ</a:t>
            </a:r>
            <a:endParaRPr lang="ru-RU" dirty="0"/>
          </a:p>
        </p:txBody>
      </p:sp>
      <p:pic>
        <p:nvPicPr>
          <p:cNvPr id="4" name="Picture 2" descr="C:\Users\Админ\Desktop\Интеракивное занятие\5-8 класс\светофор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375" y="2215549"/>
            <a:ext cx="2970331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Админ\Desktop\Интеракивное занятие\5-8 класс\тр светофор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053921"/>
            <a:ext cx="1804080" cy="253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15616" y="4846240"/>
            <a:ext cx="2236128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ТРАНСПОРТНЫЙ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56176" y="4591813"/>
            <a:ext cx="1872208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ПЕШЕХОДНЫЙ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67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Пешеходный светофор</a:t>
            </a:r>
            <a:endParaRPr lang="ru-RU" dirty="0"/>
          </a:p>
        </p:txBody>
      </p:sp>
      <p:pic>
        <p:nvPicPr>
          <p:cNvPr id="2050" name="Picture 2" descr="C:\Users\Админ\Desktop\Интеракивное занятие\5-8 класс\светофор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72816"/>
            <a:ext cx="2970331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51920" y="2237364"/>
            <a:ext cx="2952328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Красный свет означает «остановись, хода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нет»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51920" y="3167577"/>
            <a:ext cx="2952328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Зеленый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«путь свободен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5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ПЕШЕХОДНЫЙ ПЕРЕХОД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2204865"/>
            <a:ext cx="3456384" cy="25922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 пути ребят – дорога,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Транспорт ездит быстро, много.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Светофора рядом нет,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Знак дорожный даст совет.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Надо, чуть вперед пройти,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Там, где «Зебра» на пути.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«Пешеходный переход» –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Можно двигаться вперед.</a:t>
            </a:r>
          </a:p>
        </p:txBody>
      </p:sp>
      <p:pic>
        <p:nvPicPr>
          <p:cNvPr id="4098" name="Picture 2" descr="C:\Users\Админ\Desktop\Интеракивное занятие\5-8 класс\пеш пер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902282"/>
            <a:ext cx="4195119" cy="4407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024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3" name="Picture 3" descr="C:\Users\Админ\Desktop\Интеракивное занятие\5-8 класс\виды пеш пер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085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ДОРОЖНЫЙ ЗНАК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916832"/>
            <a:ext cx="4536504" cy="38884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Дорожный знак – это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знак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который устанавливает определенный порядок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дорожного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движения, предупреждает участника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дорожного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движения об угрозе безопасности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дорожного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движения или помогает ориентироваться в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дорожном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движении.</a:t>
            </a:r>
          </a:p>
        </p:txBody>
      </p:sp>
      <p:pic>
        <p:nvPicPr>
          <p:cNvPr id="6147" name="Picture 3" descr="C:\Users\Админ\Desktop\Интеракивное занятие\5-8 класс\дор зн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1" t="3103" r="8867" b="10933"/>
          <a:stretch/>
        </p:blipFill>
        <p:spPr bwMode="auto">
          <a:xfrm>
            <a:off x="5347855" y="1939460"/>
            <a:ext cx="2812472" cy="38378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354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674</TotalTime>
  <Words>828</Words>
  <Application>Microsoft Office PowerPoint</Application>
  <PresentationFormat>Экран (4:3)</PresentationFormat>
  <Paragraphs>100</Paragraphs>
  <Slides>40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Кнопка</vt:lpstr>
      <vt:lpstr>Правила дорожного  движения</vt:lpstr>
      <vt:lpstr>Презентация PowerPoint</vt:lpstr>
      <vt:lpstr>Презентация PowerPoint</vt:lpstr>
      <vt:lpstr>О СВЕТОФОРЕ</vt:lpstr>
      <vt:lpstr>ВИДЫ СВЕТОФОРОВ</vt:lpstr>
      <vt:lpstr>Пешеходный светофор</vt:lpstr>
      <vt:lpstr>ПЕШЕХОДНЫЙ ПЕРЕХОД</vt:lpstr>
      <vt:lpstr>Презентация PowerPoint</vt:lpstr>
      <vt:lpstr>ДОРОЖНЫЙ ЗНАК</vt:lpstr>
      <vt:lpstr>ПЕШЕХОДНЫЙ ПЕРЕХОД</vt:lpstr>
      <vt:lpstr>ПОДЗЕМНЫЙ ПЕШЕХОДНЫЙ ПЕРЕХОД</vt:lpstr>
      <vt:lpstr>   «МЕСТО ОСТАНОВКИ ТРОЛЛЕЙБУСА/АВТОБУСА»  </vt:lpstr>
      <vt:lpstr> ПЕШЕХОДНАЯ ДОРОЖКА </vt:lpstr>
      <vt:lpstr>   ДВИЖЕНИЕ ПЕШЕХОДОВ ЗАПРЕЩЕНО  </vt:lpstr>
      <vt:lpstr> ВЕЛОСИПЕДНАЯ ДОРОЖКА </vt:lpstr>
      <vt:lpstr>  ДВИЖЕНИЕ НА ВЕЛОСИПЕДАХ ЗАПРЕЩЕНО  </vt:lpstr>
      <vt:lpstr>ПРАВИЛА ЕЗДЫ НА ВЕЛОСИПЕДЕ</vt:lpstr>
      <vt:lpstr>Где можно ехать велосипедистам старше 14 лет?</vt:lpstr>
      <vt:lpstr>СВЕТОВЫЕ ПРИБОРЫ ДЛЯ ВЕЛОСИПЕДОВ</vt:lpstr>
      <vt:lpstr>СИГНАЛЫ ПОВОРОТА</vt:lpstr>
      <vt:lpstr>ДАВАЙТЕ ПРОВЕРИМ СВОИ ЗНАНИЯ!</vt:lpstr>
      <vt:lpstr>ОТВЕТЬ НА ВОПРОСЫ ВИКТОРИНЫ!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Хорошо ли ты знаешь дорожные знаки?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Интерактивное занятие</dc:title>
  <dc:creator>Админ</dc:creator>
  <cp:lastModifiedBy>Админ</cp:lastModifiedBy>
  <cp:revision>44</cp:revision>
  <dcterms:created xsi:type="dcterms:W3CDTF">2020-04-23T06:08:14Z</dcterms:created>
  <dcterms:modified xsi:type="dcterms:W3CDTF">2020-05-06T08:39:36Z</dcterms:modified>
</cp:coreProperties>
</file>